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77" r:id="rId9"/>
    <p:sldId id="279" r:id="rId10"/>
    <p:sldId id="280" r:id="rId11"/>
    <p:sldId id="281" r:id="rId12"/>
    <p:sldId id="286" r:id="rId13"/>
    <p:sldId id="287" r:id="rId14"/>
    <p:sldId id="271" r:id="rId15"/>
    <p:sldId id="282" r:id="rId16"/>
    <p:sldId id="283" r:id="rId17"/>
    <p:sldId id="284" r:id="rId18"/>
    <p:sldId id="285" r:id="rId19"/>
    <p:sldId id="288" r:id="rId20"/>
    <p:sldId id="278" r:id="rId21"/>
    <p:sldId id="263" r:id="rId22"/>
    <p:sldId id="264" r:id="rId23"/>
    <p:sldId id="265" r:id="rId24"/>
    <p:sldId id="274" r:id="rId25"/>
    <p:sldId id="266" r:id="rId26"/>
    <p:sldId id="275" r:id="rId27"/>
    <p:sldId id="267" r:id="rId28"/>
    <p:sldId id="268" r:id="rId29"/>
    <p:sldId id="269" r:id="rId30"/>
    <p:sldId id="276" r:id="rId31"/>
    <p:sldId id="27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6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30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58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10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1189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02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436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0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25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0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02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13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0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88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48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1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4482D-735F-E454-9C90-203C8E3D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影像處理－期末報告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8894D4-AB5A-420F-E1C4-68CC33579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107003309</a:t>
            </a:r>
            <a:r>
              <a:rPr lang="zh-TW" altLang="en-US" dirty="0"/>
              <a:t> 藥五甲 周子維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2023/06/05</a:t>
            </a:r>
            <a:r>
              <a:rPr lang="zh-TW" altLang="en-US" dirty="0"/>
              <a:t> </a:t>
            </a:r>
            <a:r>
              <a:rPr lang="en-US" altLang="zh-TW" dirty="0"/>
              <a:t>(Mon.)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91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sz="2000" b="1" dirty="0"/>
              <a:t>色調強化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track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Bar</a:t>
            </a:r>
            <a:r>
              <a:rPr lang="zh-TW" altLang="en-US" sz="2000" b="1" dirty="0"/>
              <a:t> 調整</a:t>
            </a:r>
            <a:r>
              <a:rPr lang="en-US" altLang="zh-TW" sz="2000" b="1" dirty="0"/>
              <a:t> threshold</a:t>
            </a:r>
            <a:r>
              <a:rPr lang="zh-TW" altLang="en-US" sz="2000" b="1" dirty="0"/>
              <a:t>、自定義色彩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1800" b="1" dirty="0"/>
              <a:t>Binarization(</a:t>
            </a:r>
            <a:r>
              <a:rPr lang="zh-TW" altLang="en-US" sz="1800" b="1" dirty="0"/>
              <a:t>影像二值化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Robert(</a:t>
            </a:r>
            <a:r>
              <a:rPr lang="zh-TW" altLang="en-US" sz="1800" b="1" dirty="0"/>
              <a:t>影像邊緣偵測</a:t>
            </a:r>
            <a:r>
              <a:rPr lang="en-US" altLang="zh-TW" sz="1800" b="1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FAB63F5-78B8-99B4-C351-D636F8315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20470" r="80128" b="30741"/>
          <a:stretch/>
        </p:blipFill>
        <p:spPr>
          <a:xfrm>
            <a:off x="8248650" y="1676400"/>
            <a:ext cx="1524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sz="2000" b="1" dirty="0"/>
              <a:t>旋轉鏡像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按下即生效，無其他設定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1800" b="1" dirty="0"/>
              <a:t>Flip Vertically(</a:t>
            </a:r>
            <a:r>
              <a:rPr lang="zh-TW" altLang="en-US" sz="1800" b="1" dirty="0"/>
              <a:t>上下翻轉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Flop Horizontally(</a:t>
            </a:r>
            <a:r>
              <a:rPr lang="zh-TW" altLang="en-US" sz="1800" b="1" dirty="0"/>
              <a:t>左右翻轉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90 deg Clockwise rotation(</a:t>
            </a:r>
            <a:r>
              <a:rPr lang="zh-TW" altLang="en-US" sz="1800" b="1" dirty="0"/>
              <a:t>順時針旋轉</a:t>
            </a:r>
            <a:r>
              <a:rPr lang="en-US" altLang="zh-TW" sz="1800" b="1" dirty="0"/>
              <a:t>90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90 deg Counter-Clockwise rotation(</a:t>
            </a:r>
            <a:r>
              <a:rPr lang="zh-TW" altLang="en-US" sz="1800" b="1" dirty="0"/>
              <a:t>逆時針旋轉</a:t>
            </a:r>
            <a:r>
              <a:rPr lang="en-US" altLang="zh-TW" sz="1800" b="1" dirty="0"/>
              <a:t>90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Rotate 180 deg(</a:t>
            </a:r>
            <a:r>
              <a:rPr lang="zh-TW" altLang="en-US" sz="1800" b="1" dirty="0"/>
              <a:t>旋轉</a:t>
            </a:r>
            <a:r>
              <a:rPr lang="en-US" altLang="zh-TW" sz="1800" b="1" dirty="0"/>
              <a:t>180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ED8C07F9-6B56-D6E3-5840-777186DC2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70222" r="79683" b="2173"/>
          <a:stretch/>
        </p:blipFill>
        <p:spPr>
          <a:xfrm>
            <a:off x="8248650" y="4629150"/>
            <a:ext cx="1562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8621"/>
          <a:stretch/>
        </p:blipFill>
        <p:spPr>
          <a:xfrm>
            <a:off x="10363171" y="461548"/>
            <a:ext cx="1828829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  <a:r>
              <a:rPr lang="en-US" altLang="zh-TW" dirty="0"/>
              <a:t>-</a:t>
            </a:r>
            <a:r>
              <a:rPr lang="zh-TW" altLang="en-US" dirty="0"/>
              <a:t>自定義色彩</a:t>
            </a:r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FAB63F5-78B8-99B4-C351-D636F8315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20470" r="80128" b="30741"/>
          <a:stretch/>
        </p:blipFill>
        <p:spPr>
          <a:xfrm>
            <a:off x="10539089" y="1676400"/>
            <a:ext cx="1524000" cy="2895600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608DC3A-442B-A302-8254-EF27F1E16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36625" r="80128" b="56644"/>
          <a:stretch/>
        </p:blipFill>
        <p:spPr>
          <a:xfrm>
            <a:off x="597556" y="1601679"/>
            <a:ext cx="1524000" cy="399495"/>
          </a:xfrm>
          <a:prstGeom prst="rect">
            <a:avLst/>
          </a:prstGeom>
        </p:spPr>
      </p:pic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B317411D-F32C-EC44-7B36-1369BAFEB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61755" r="80128" b="31664"/>
          <a:stretch/>
        </p:blipFill>
        <p:spPr>
          <a:xfrm>
            <a:off x="597556" y="2135077"/>
            <a:ext cx="1524000" cy="390619"/>
          </a:xfrm>
          <a:prstGeom prst="rect">
            <a:avLst/>
          </a:prstGeom>
        </p:spPr>
      </p:pic>
      <p:pic>
        <p:nvPicPr>
          <p:cNvPr id="11" name="圖片 10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9260A33-8A2C-C014-3E70-E1521281C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t="37108" r="80462" b="55891"/>
          <a:stretch/>
        </p:blipFill>
        <p:spPr>
          <a:xfrm>
            <a:off x="7869453" y="1595017"/>
            <a:ext cx="1526959" cy="406157"/>
          </a:xfrm>
          <a:prstGeom prst="rect">
            <a:avLst/>
          </a:prstGeom>
        </p:spPr>
      </p:pic>
      <p:pic>
        <p:nvPicPr>
          <p:cNvPr id="12" name="圖片 1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8893460-304E-C20C-4DB3-602A61E8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t="62981" r="80462" b="30452"/>
          <a:stretch/>
        </p:blipFill>
        <p:spPr>
          <a:xfrm>
            <a:off x="7869453" y="2138034"/>
            <a:ext cx="1526959" cy="381000"/>
          </a:xfrm>
          <a:prstGeom prst="rect">
            <a:avLst/>
          </a:prstGeom>
        </p:spPr>
      </p:pic>
      <p:pic>
        <p:nvPicPr>
          <p:cNvPr id="13" name="圖片 12" descr="一張含有 螢幕擷取畫面, 文字, 正方形, 鮮豔 的圖片&#10;&#10;自動產生的描述">
            <a:extLst>
              <a:ext uri="{FF2B5EF4-FFF2-40B4-BE49-F238E27FC236}">
                <a16:creationId xmlns:a16="http://schemas.microsoft.com/office/drawing/2014/main" id="{E7103FF2-399F-85EA-711B-04E89AD4B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38" y="2356437"/>
            <a:ext cx="2796933" cy="4040014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1C4E0A7-B3F2-8FF5-A6B9-9186535784D0}"/>
              </a:ext>
            </a:extLst>
          </p:cNvPr>
          <p:cNvSpPr/>
          <p:nvPr/>
        </p:nvSpPr>
        <p:spPr>
          <a:xfrm>
            <a:off x="2458883" y="1677139"/>
            <a:ext cx="5333554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54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7" name="圖片 6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5E0705E1-181B-A698-6AEF-01D731E8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RESET</a:t>
            </a:r>
            <a:r>
              <a:rPr lang="zh-TW" altLang="en-US" dirty="0"/>
              <a:t> </a:t>
            </a:r>
            <a:r>
              <a:rPr lang="en-US" altLang="zh-TW" dirty="0"/>
              <a:t>All Settings</a:t>
            </a:r>
            <a:endParaRPr lang="zh-TW" altLang="en-US" dirty="0"/>
          </a:p>
        </p:txBody>
      </p:sp>
      <p:pic>
        <p:nvPicPr>
          <p:cNvPr id="5" name="圖片 4" descr="一張含有 文字, 船, 螢幕擷取畫面, 船隻 的圖片&#10;&#10;自動產生的描述">
            <a:extLst>
              <a:ext uri="{FF2B5EF4-FFF2-40B4-BE49-F238E27FC236}">
                <a16:creationId xmlns:a16="http://schemas.microsoft.com/office/drawing/2014/main" id="{9E4B46BA-A9A9-3B2B-ACFF-693581666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0" r="79466"/>
          <a:stretch/>
        </p:blipFill>
        <p:spPr>
          <a:xfrm>
            <a:off x="1640156" y="1053920"/>
            <a:ext cx="1711614" cy="5433122"/>
          </a:xfrm>
          <a:prstGeom prst="rect">
            <a:avLst/>
          </a:prstGeom>
        </p:spPr>
      </p:pic>
      <p:pic>
        <p:nvPicPr>
          <p:cNvPr id="7" name="圖片 6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EFD89D61-87AB-8F4F-D03A-576380F50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0" r="79466"/>
          <a:stretch/>
        </p:blipFill>
        <p:spPr>
          <a:xfrm>
            <a:off x="9106121" y="1053920"/>
            <a:ext cx="1711614" cy="5433122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28B4FAC9-43C0-EE46-913F-C35E1E7900EC}"/>
              </a:ext>
            </a:extLst>
          </p:cNvPr>
          <p:cNvSpPr/>
          <p:nvPr/>
        </p:nvSpPr>
        <p:spPr>
          <a:xfrm>
            <a:off x="3506678" y="2780930"/>
            <a:ext cx="5333554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C66A1EA3-5F09-2F9C-E881-E48B8DAEB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6" t="92043" r="61512" b="1071"/>
          <a:stretch/>
        </p:blipFill>
        <p:spPr>
          <a:xfrm>
            <a:off x="4564164" y="1979720"/>
            <a:ext cx="2886610" cy="746537"/>
          </a:xfrm>
          <a:prstGeom prst="rect">
            <a:avLst/>
          </a:prstGeom>
        </p:spPr>
      </p:pic>
      <p:pic>
        <p:nvPicPr>
          <p:cNvPr id="12" name="圖片 11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10882360-0041-9E45-413F-C71C79388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78467" r="36267" b="7787"/>
          <a:stretch/>
        </p:blipFill>
        <p:spPr>
          <a:xfrm>
            <a:off x="3506678" y="4388177"/>
            <a:ext cx="5178641" cy="1133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DEF1226-B2A5-3C7D-B65B-02CB43A51310}"/>
              </a:ext>
            </a:extLst>
          </p:cNvPr>
          <p:cNvSpPr/>
          <p:nvPr/>
        </p:nvSpPr>
        <p:spPr>
          <a:xfrm>
            <a:off x="3533313" y="4882718"/>
            <a:ext cx="2734322" cy="34623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74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9AA28-9D80-A784-3594-D14979AC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Verbose Log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82DFE5-A88C-48A1-7F4D-FC36DA36F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記錄使用者操作紀錄</a:t>
            </a: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6B257F06-8B41-87ED-4C8B-39329E510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3" t="77122" r="1677" b="2495"/>
          <a:stretch/>
        </p:blipFill>
        <p:spPr>
          <a:xfrm>
            <a:off x="2762250" y="4390529"/>
            <a:ext cx="66675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0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人的臉孔, 螢幕擷取畫面, 時尚配件 的圖片&#10;&#10;自動產生的描述">
            <a:extLst>
              <a:ext uri="{FF2B5EF4-FFF2-40B4-BE49-F238E27FC236}">
                <a16:creationId xmlns:a16="http://schemas.microsoft.com/office/drawing/2014/main" id="{9EEBFA6B-5FA3-8246-DA6A-497EC40EF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69703" r="1092" b="7641"/>
          <a:stretch/>
        </p:blipFill>
        <p:spPr>
          <a:xfrm>
            <a:off x="881065" y="1343026"/>
            <a:ext cx="10429870" cy="2085974"/>
          </a:xfrm>
          <a:prstGeom prst="rect">
            <a:avLst/>
          </a:prstGeom>
        </p:spPr>
      </p:pic>
      <p:pic>
        <p:nvPicPr>
          <p:cNvPr id="6" name="圖片 5" descr="一張含有 文字, 人的臉孔, 螢幕擷取畫面, 網站 的圖片&#10;&#10;自動產生的描述">
            <a:extLst>
              <a:ext uri="{FF2B5EF4-FFF2-40B4-BE49-F238E27FC236}">
                <a16:creationId xmlns:a16="http://schemas.microsoft.com/office/drawing/2014/main" id="{C148C780-CA94-BF53-5449-607D89A06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1" t="69537" r="865" b="7641"/>
          <a:stretch/>
        </p:blipFill>
        <p:spPr>
          <a:xfrm>
            <a:off x="881066" y="4438359"/>
            <a:ext cx="10429869" cy="20950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959810-8A7F-93AA-043E-0691D35C217D}"/>
              </a:ext>
            </a:extLst>
          </p:cNvPr>
          <p:cNvSpPr/>
          <p:nvPr/>
        </p:nvSpPr>
        <p:spPr>
          <a:xfrm>
            <a:off x="881065" y="5641467"/>
            <a:ext cx="8482010" cy="50843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0">
            <a:extLst>
              <a:ext uri="{FF2B5EF4-FFF2-40B4-BE49-F238E27FC236}">
                <a16:creationId xmlns:a16="http://schemas.microsoft.com/office/drawing/2014/main" id="{39D85C71-755D-C512-09F8-7D5040ECEEBF}"/>
              </a:ext>
            </a:extLst>
          </p:cNvPr>
          <p:cNvSpPr txBox="1">
            <a:spLocks/>
          </p:cNvSpPr>
          <p:nvPr/>
        </p:nvSpPr>
        <p:spPr>
          <a:xfrm>
            <a:off x="1586845" y="644553"/>
            <a:ext cx="3680480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Load(</a:t>
            </a:r>
            <a:r>
              <a:rPr lang="zh-TW" altLang="en-US" b="1" dirty="0"/>
              <a:t>讀取圖片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10" name="標題 10">
            <a:extLst>
              <a:ext uri="{FF2B5EF4-FFF2-40B4-BE49-F238E27FC236}">
                <a16:creationId xmlns:a16="http://schemas.microsoft.com/office/drawing/2014/main" id="{41D7BE9E-73EF-7400-C84A-02B5CF5B1CC4}"/>
              </a:ext>
            </a:extLst>
          </p:cNvPr>
          <p:cNvSpPr txBox="1">
            <a:spLocks/>
          </p:cNvSpPr>
          <p:nvPr/>
        </p:nvSpPr>
        <p:spPr>
          <a:xfrm>
            <a:off x="1441590" y="3739886"/>
            <a:ext cx="3680480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Save(</a:t>
            </a:r>
            <a:r>
              <a:rPr lang="zh-TW" altLang="en-US" b="1" dirty="0"/>
              <a:t>儲存圖片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5504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蔬菜, 甜椒 的圖片&#10;&#10;自動產生的描述">
            <a:extLst>
              <a:ext uri="{FF2B5EF4-FFF2-40B4-BE49-F238E27FC236}">
                <a16:creationId xmlns:a16="http://schemas.microsoft.com/office/drawing/2014/main" id="{5576CB38-F25D-6F8E-EDB4-9E18DF115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6" t="78303" r="1155" b="7866"/>
          <a:stretch/>
        </p:blipFill>
        <p:spPr>
          <a:xfrm>
            <a:off x="628651" y="1295400"/>
            <a:ext cx="12687300" cy="1552576"/>
          </a:xfrm>
          <a:prstGeom prst="rect">
            <a:avLst/>
          </a:prstGeom>
        </p:spPr>
      </p:pic>
      <p:sp>
        <p:nvSpPr>
          <p:cNvPr id="3" name="標題 10">
            <a:extLst>
              <a:ext uri="{FF2B5EF4-FFF2-40B4-BE49-F238E27FC236}">
                <a16:creationId xmlns:a16="http://schemas.microsoft.com/office/drawing/2014/main" id="{B629F1A3-5127-7454-915B-F0FE4301D6CB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無其他設定</a:t>
            </a:r>
            <a:r>
              <a:rPr lang="zh-TW" altLang="en-US" b="1" dirty="0"/>
              <a:t>：</a:t>
            </a:r>
            <a:r>
              <a:rPr lang="en-US" altLang="zh-TW" b="1" dirty="0"/>
              <a:t>Gray</a:t>
            </a:r>
            <a:r>
              <a:rPr lang="zh-TW" altLang="en-US" b="1" dirty="0"/>
              <a:t> </a:t>
            </a:r>
            <a:r>
              <a:rPr lang="en-US" altLang="zh-TW" b="1" dirty="0"/>
              <a:t>Scale</a:t>
            </a:r>
            <a:r>
              <a:rPr lang="zh-TW" altLang="en-US" b="1" dirty="0"/>
              <a:t>、</a:t>
            </a:r>
            <a:r>
              <a:rPr lang="en-US" altLang="zh-TW" b="1" dirty="0"/>
              <a:t>Inverse</a:t>
            </a:r>
            <a:r>
              <a:rPr lang="zh-TW" altLang="en-US" b="1" dirty="0"/>
              <a:t>、</a:t>
            </a:r>
            <a:r>
              <a:rPr lang="en-US" altLang="zh-TW" b="1" dirty="0"/>
              <a:t>Rotate…</a:t>
            </a:r>
            <a:endParaRPr lang="en-US" altLang="zh-TW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882228-33C2-16E0-76F9-DD9464B2D746}"/>
              </a:ext>
            </a:extLst>
          </p:cNvPr>
          <p:cNvSpPr/>
          <p:nvPr/>
        </p:nvSpPr>
        <p:spPr>
          <a:xfrm>
            <a:off x="628651" y="1819275"/>
            <a:ext cx="4657724" cy="5810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3404AFF8-0DA5-047E-5171-8F93528EB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0" t="78796" r="1093" b="7577"/>
          <a:stretch/>
        </p:blipFill>
        <p:spPr>
          <a:xfrm>
            <a:off x="628651" y="4457700"/>
            <a:ext cx="12687300" cy="1530590"/>
          </a:xfrm>
          <a:prstGeom prst="rect">
            <a:avLst/>
          </a:prstGeom>
        </p:spPr>
      </p:pic>
      <p:sp>
        <p:nvSpPr>
          <p:cNvPr id="7" name="標題 10">
            <a:extLst>
              <a:ext uri="{FF2B5EF4-FFF2-40B4-BE49-F238E27FC236}">
                <a16:creationId xmlns:a16="http://schemas.microsoft.com/office/drawing/2014/main" id="{93EE4F91-69AD-18A2-A9E7-C2BB5C473BE4}"/>
              </a:ext>
            </a:extLst>
          </p:cNvPr>
          <p:cNvSpPr txBox="1">
            <a:spLocks/>
          </p:cNvSpPr>
          <p:nvPr/>
        </p:nvSpPr>
        <p:spPr>
          <a:xfrm>
            <a:off x="1586844" y="3695029"/>
            <a:ext cx="1060515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包含其他參數：</a:t>
            </a:r>
            <a:r>
              <a:rPr lang="en-US" altLang="zh-TW" b="1" dirty="0"/>
              <a:t>Binarization</a:t>
            </a:r>
            <a:r>
              <a:rPr lang="zh-TW" altLang="en-US" b="1" dirty="0"/>
              <a:t>、</a:t>
            </a:r>
            <a:r>
              <a:rPr lang="en-US" altLang="zh-TW" b="1" dirty="0"/>
              <a:t>Edge </a:t>
            </a:r>
            <a:r>
              <a:rPr lang="en-US" altLang="zh-TW" b="1" dirty="0" err="1"/>
              <a:t>Dect</a:t>
            </a:r>
            <a:r>
              <a:rPr lang="en-US" altLang="zh-TW" b="1" dirty="0"/>
              <a:t>.(Robert)</a:t>
            </a:r>
            <a:endParaRPr lang="en-US" altLang="zh-TW" sz="3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D4B7B9-5F52-D876-6760-2796C4C5C0DC}"/>
              </a:ext>
            </a:extLst>
          </p:cNvPr>
          <p:cNvSpPr/>
          <p:nvPr/>
        </p:nvSpPr>
        <p:spPr>
          <a:xfrm>
            <a:off x="628651" y="5397740"/>
            <a:ext cx="9991724" cy="5810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21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232E6BB2-0808-71BD-364D-9B38C0E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35" y="1331090"/>
            <a:ext cx="13764654" cy="1690745"/>
          </a:xfrm>
          <a:prstGeom prst="rect">
            <a:avLst/>
          </a:prstGeom>
        </p:spPr>
      </p:pic>
      <p:pic>
        <p:nvPicPr>
          <p:cNvPr id="5" name="圖片 4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12121FF6-2798-7563-A2FB-4F5D94A4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5" y="4557311"/>
            <a:ext cx="13764654" cy="16605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7C9710-214F-0513-897A-0E47CB807C8A}"/>
              </a:ext>
            </a:extLst>
          </p:cNvPr>
          <p:cNvSpPr/>
          <p:nvPr/>
        </p:nvSpPr>
        <p:spPr>
          <a:xfrm>
            <a:off x="6371771" y="1331090"/>
            <a:ext cx="1105354" cy="45008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98AA9F-60D8-AB4C-605F-E448E2B90111}"/>
              </a:ext>
            </a:extLst>
          </p:cNvPr>
          <p:cNvSpPr/>
          <p:nvPr/>
        </p:nvSpPr>
        <p:spPr>
          <a:xfrm>
            <a:off x="6284686" y="4557311"/>
            <a:ext cx="2423885" cy="4500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 descr="一張含有 螢幕擷取畫面, 文字, 正方形, 鮮豔 的圖片&#10;&#10;自動產生的描述">
            <a:extLst>
              <a:ext uri="{FF2B5EF4-FFF2-40B4-BE49-F238E27FC236}">
                <a16:creationId xmlns:a16="http://schemas.microsoft.com/office/drawing/2014/main" id="{5251E8C2-9F37-625A-C763-9A034C9E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465" y="116666"/>
            <a:ext cx="2796933" cy="4040014"/>
          </a:xfrm>
          <a:prstGeom prst="rect">
            <a:avLst/>
          </a:prstGeom>
        </p:spPr>
      </p:pic>
      <p:sp>
        <p:nvSpPr>
          <p:cNvPr id="10" name="標題 10">
            <a:extLst>
              <a:ext uri="{FF2B5EF4-FFF2-40B4-BE49-F238E27FC236}">
                <a16:creationId xmlns:a16="http://schemas.microsoft.com/office/drawing/2014/main" id="{F8E3D4F3-9ADC-A6A5-2900-DC4DFB7D0137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顯示使用者選擇色彩</a:t>
            </a:r>
            <a:endParaRPr lang="en-US" altLang="zh-TW" sz="3600" b="1" dirty="0"/>
          </a:p>
        </p:txBody>
      </p:sp>
      <p:sp>
        <p:nvSpPr>
          <p:cNvPr id="12" name="標題 10">
            <a:extLst>
              <a:ext uri="{FF2B5EF4-FFF2-40B4-BE49-F238E27FC236}">
                <a16:creationId xmlns:a16="http://schemas.microsoft.com/office/drawing/2014/main" id="{949ECCB5-1508-2A3E-A05E-A70D200CD41D}"/>
              </a:ext>
            </a:extLst>
          </p:cNvPr>
          <p:cNvSpPr txBox="1">
            <a:spLocks/>
          </p:cNvSpPr>
          <p:nvPr/>
        </p:nvSpPr>
        <p:spPr>
          <a:xfrm>
            <a:off x="1586844" y="3869959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使用者未顯示顏色→顯示目前色彩</a:t>
            </a:r>
            <a:endParaRPr lang="en-US" altLang="zh-TW" sz="3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BBBE52-47FD-34E3-3040-09709759CA00}"/>
              </a:ext>
            </a:extLst>
          </p:cNvPr>
          <p:cNvSpPr/>
          <p:nvPr/>
        </p:nvSpPr>
        <p:spPr>
          <a:xfrm>
            <a:off x="9053464" y="3733591"/>
            <a:ext cx="857533" cy="4230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BF2AC2-4684-A45B-EEA4-802422990D20}"/>
              </a:ext>
            </a:extLst>
          </p:cNvPr>
          <p:cNvSpPr/>
          <p:nvPr/>
        </p:nvSpPr>
        <p:spPr>
          <a:xfrm>
            <a:off x="9981520" y="3706595"/>
            <a:ext cx="792104" cy="4500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AB1BC2D-7F92-717C-4F5D-7C21D183A95A}"/>
              </a:ext>
            </a:extLst>
          </p:cNvPr>
          <p:cNvCxnSpPr>
            <a:cxnSpLocks/>
          </p:cNvCxnSpPr>
          <p:nvPr/>
        </p:nvCxnSpPr>
        <p:spPr>
          <a:xfrm flipH="1" flipV="1">
            <a:off x="7342360" y="1917543"/>
            <a:ext cx="1557196" cy="201409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ABB6587-1434-9D03-529D-D7EC6AF535C0}"/>
              </a:ext>
            </a:extLst>
          </p:cNvPr>
          <p:cNvCxnSpPr>
            <a:cxnSpLocks/>
          </p:cNvCxnSpPr>
          <p:nvPr/>
        </p:nvCxnSpPr>
        <p:spPr>
          <a:xfrm flipH="1">
            <a:off x="8708571" y="4293048"/>
            <a:ext cx="1663516" cy="486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3F8DF873-5C34-4D70-9746-A664AA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2050051"/>
            <a:ext cx="9330145" cy="2757898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16DDD0B5-7997-6BF3-71A1-A4C13D36D3A8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Export Verbose Log History</a:t>
            </a:r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219646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E189D64-32B9-2FAF-F7EB-32F824D0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GUI-</a:t>
            </a:r>
            <a:r>
              <a:rPr lang="zh-TW" altLang="en-US" dirty="0"/>
              <a:t>圖形化介面介紹</a:t>
            </a:r>
          </a:p>
        </p:txBody>
      </p:sp>
    </p:spTree>
    <p:extLst>
      <p:ext uri="{BB962C8B-B14F-4D97-AF65-F5344CB8AC3E}">
        <p14:creationId xmlns:p14="http://schemas.microsoft.com/office/powerpoint/2010/main" val="384116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1DD5A-912F-8EB0-11AE-2C7B24D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實際操作畫面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525C3-EFA3-BFEC-79B3-869EB1F5C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883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 err="1"/>
              <a:t>GrayScale</a:t>
            </a:r>
            <a:r>
              <a:rPr lang="en-US" altLang="zh-TW" dirty="0"/>
              <a:t>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 descr="一張含有 文字, 螢幕擷取畫面, 蔬菜, 甜椒 的圖片&#10;&#10;自動產生的描述">
            <a:extLst>
              <a:ext uri="{FF2B5EF4-FFF2-40B4-BE49-F238E27FC236}">
                <a16:creationId xmlns:a16="http://schemas.microsoft.com/office/drawing/2014/main" id="{98852988-A8EE-82F8-A19A-27C1422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A413479A-8541-0949-150F-D61E664B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預設色彩</a:t>
            </a:r>
          </a:p>
        </p:txBody>
      </p:sp>
      <p:pic>
        <p:nvPicPr>
          <p:cNvPr id="7" name="圖片 6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F7F7A625-AC39-A1D8-E7FE-F386856E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7" name="圖片 6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5E0705E1-181B-A698-6AEF-01D731E8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8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)-</a:t>
            </a:r>
            <a:r>
              <a:rPr lang="zh-TW" altLang="en-US" dirty="0"/>
              <a:t>預設色彩</a:t>
            </a:r>
          </a:p>
        </p:txBody>
      </p:sp>
      <p:pic>
        <p:nvPicPr>
          <p:cNvPr id="7" name="圖片 6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B4840462-404B-4CD2-CE17-46FCFD8A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9" name="圖片 8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A0E5EA03-2DFB-F025-868C-E683489C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6DD722CE-FE2E-7857-63D5-5FB64913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C51122F6-2839-9E62-B911-2BC7339E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7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170014"/>
            <a:ext cx="9776527" cy="1280890"/>
          </a:xfrm>
        </p:spPr>
        <p:txBody>
          <a:bodyPr/>
          <a:lstStyle/>
          <a:p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3D97C02B-C2EA-0B03-BC8B-F0884FEE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461548"/>
            <a:ext cx="855464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1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170014"/>
            <a:ext cx="10397965" cy="1280890"/>
          </a:xfrm>
        </p:spPr>
        <p:txBody>
          <a:bodyPr/>
          <a:lstStyle/>
          <a:p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 descr="一張含有 文字, 飛機, 螢幕擷取畫面, 航空 的圖片&#10;&#10;自動產生的描述">
            <a:extLst>
              <a:ext uri="{FF2B5EF4-FFF2-40B4-BE49-F238E27FC236}">
                <a16:creationId xmlns:a16="http://schemas.microsoft.com/office/drawing/2014/main" id="{3123E943-4F5D-16A8-FEEF-E74CD40D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E96B5E65-AC30-B916-70BF-C1B707C9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8" name="圖片 7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330518A-6E2E-456D-379E-EA0ACD978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7" t="6201" r="1935" b="22799"/>
          <a:stretch/>
        </p:blipFill>
        <p:spPr>
          <a:xfrm>
            <a:off x="5241303" y="829559"/>
            <a:ext cx="6617617" cy="4213781"/>
          </a:xfrm>
          <a:prstGeom prst="rect">
            <a:avLst/>
          </a:prstGeom>
        </p:spPr>
      </p:pic>
      <p:sp>
        <p:nvSpPr>
          <p:cNvPr id="15" name="標題 10">
            <a:extLst>
              <a:ext uri="{FF2B5EF4-FFF2-40B4-BE49-F238E27FC236}">
                <a16:creationId xmlns:a16="http://schemas.microsoft.com/office/drawing/2014/main" id="{B4673BA9-D386-1F6A-5267-4117C2EBAE4C}"/>
              </a:ext>
            </a:extLst>
          </p:cNvPr>
          <p:cNvSpPr txBox="1">
            <a:spLocks/>
          </p:cNvSpPr>
          <p:nvPr/>
        </p:nvSpPr>
        <p:spPr>
          <a:xfrm>
            <a:off x="271122" y="1722685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圖片顯示</a:t>
            </a:r>
            <a:r>
              <a:rPr lang="en-US" altLang="zh-TW" b="1" dirty="0"/>
              <a:t>&amp;</a:t>
            </a:r>
            <a:r>
              <a:rPr lang="zh-TW" altLang="en-US" b="1" dirty="0"/>
              <a:t>儲存</a:t>
            </a:r>
          </a:p>
        </p:txBody>
      </p:sp>
    </p:spTree>
    <p:extLst>
      <p:ext uri="{BB962C8B-B14F-4D97-AF65-F5344CB8AC3E}">
        <p14:creationId xmlns:p14="http://schemas.microsoft.com/office/powerpoint/2010/main" val="380239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F9213E9B-37B6-6593-28E1-6F457E99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t="6200" r="79514" b="2151"/>
          <a:stretch/>
        </p:blipFill>
        <p:spPr>
          <a:xfrm>
            <a:off x="3629319" y="829559"/>
            <a:ext cx="1593129" cy="5439266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18746750-0541-9D51-DE50-6D9A6377B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6" t="90543" r="60891" b="2151"/>
          <a:stretch/>
        </p:blipFill>
        <p:spPr>
          <a:xfrm>
            <a:off x="5222448" y="5835192"/>
            <a:ext cx="1593129" cy="433633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B3E97322-E7E2-48B0-EC93-F987F4201CB4}"/>
              </a:ext>
            </a:extLst>
          </p:cNvPr>
          <p:cNvSpPr txBox="1">
            <a:spLocks/>
          </p:cNvSpPr>
          <p:nvPr/>
        </p:nvSpPr>
        <p:spPr>
          <a:xfrm>
            <a:off x="553930" y="1722685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主要功能區</a:t>
            </a:r>
          </a:p>
        </p:txBody>
      </p:sp>
    </p:spTree>
    <p:extLst>
      <p:ext uri="{BB962C8B-B14F-4D97-AF65-F5344CB8AC3E}">
        <p14:creationId xmlns:p14="http://schemas.microsoft.com/office/powerpoint/2010/main" val="36642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8DEE40A5-586F-5C43-5ED3-F23C792FC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6" t="77201" r="2487" b="9139"/>
          <a:stretch/>
        </p:blipFill>
        <p:spPr>
          <a:xfrm>
            <a:off x="5231876" y="5043340"/>
            <a:ext cx="6579910" cy="810705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3431F8B6-59C1-D82F-C460-24FF156D1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42" t="88955" r="2487" b="3421"/>
          <a:stretch/>
        </p:blipFill>
        <p:spPr>
          <a:xfrm>
            <a:off x="9341963" y="5740924"/>
            <a:ext cx="2469823" cy="452486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1F4D3858-5DEF-BAE3-E78A-E873377DC74C}"/>
              </a:ext>
            </a:extLst>
          </p:cNvPr>
          <p:cNvSpPr txBox="1">
            <a:spLocks/>
          </p:cNvSpPr>
          <p:nvPr/>
        </p:nvSpPr>
        <p:spPr>
          <a:xfrm>
            <a:off x="367645" y="1722685"/>
            <a:ext cx="3035432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Verbose Log</a:t>
            </a:r>
          </a:p>
          <a:p>
            <a:r>
              <a:rPr lang="zh-TW" altLang="en-US" b="1" dirty="0"/>
              <a:t>→紀錄操作</a:t>
            </a:r>
          </a:p>
        </p:txBody>
      </p:sp>
    </p:spTree>
    <p:extLst>
      <p:ext uri="{BB962C8B-B14F-4D97-AF65-F5344CB8AC3E}">
        <p14:creationId xmlns:p14="http://schemas.microsoft.com/office/powerpoint/2010/main" val="405082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279E8-9390-2F08-8DB4-6385A5F9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主要功能區</a:t>
            </a: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3DA62AEA-40A9-5090-D226-4A5D85FE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sz="2400" b="1" dirty="0"/>
              <a:t>色彩變換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按下即生效，無其他設定</a:t>
            </a:r>
            <a:r>
              <a:rPr lang="en-US" altLang="zh-TW" sz="2400" b="1" dirty="0"/>
              <a:t>)</a:t>
            </a:r>
          </a:p>
          <a:p>
            <a:pPr lvl="1"/>
            <a:r>
              <a:rPr lang="en-US" altLang="zh-TW" sz="2000" b="1" dirty="0"/>
              <a:t>Gray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Scale(</a:t>
            </a:r>
            <a:r>
              <a:rPr lang="zh-TW" altLang="en-US" sz="2000" b="1" dirty="0"/>
              <a:t>灰階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2000" b="1" dirty="0"/>
              <a:t>Inverse color(</a:t>
            </a:r>
            <a:r>
              <a:rPr lang="zh-TW" altLang="en-US" sz="2000" b="1" dirty="0"/>
              <a:t>色彩反轉</a:t>
            </a:r>
            <a:r>
              <a:rPr lang="en-US" altLang="zh-TW" sz="2000" b="1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7534512C-DD57-84CF-1B05-CA6D7DCB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" t="6347" r="79571" b="79210"/>
          <a:stretch/>
        </p:blipFill>
        <p:spPr>
          <a:xfrm>
            <a:off x="8255000" y="838200"/>
            <a:ext cx="1565276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68696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</TotalTime>
  <Words>612</Words>
  <Application>Microsoft Office PowerPoint</Application>
  <PresentationFormat>寬螢幕</PresentationFormat>
  <Paragraphs>89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絲縷</vt:lpstr>
      <vt:lpstr>影像處理－期末報告</vt:lpstr>
      <vt:lpstr>GUI-圖形化介面介紹</vt:lpstr>
      <vt:lpstr>PowerPoint 簡報</vt:lpstr>
      <vt:lpstr>PowerPoint 簡報</vt:lpstr>
      <vt:lpstr>PowerPoint 簡報</vt:lpstr>
      <vt:lpstr>PowerPoint 簡報</vt:lpstr>
      <vt:lpstr>主要功能區</vt:lpstr>
      <vt:lpstr>主要功能區</vt:lpstr>
      <vt:lpstr>主要功能區</vt:lpstr>
      <vt:lpstr>主要功能區</vt:lpstr>
      <vt:lpstr>主要功能區</vt:lpstr>
      <vt:lpstr>主要功能區-自定義色彩</vt:lpstr>
      <vt:lpstr>Binarization(影像二值化)-自訂色彩</vt:lpstr>
      <vt:lpstr>RESET All Settings</vt:lpstr>
      <vt:lpstr>Verbose Log</vt:lpstr>
      <vt:lpstr>PowerPoint 簡報</vt:lpstr>
      <vt:lpstr>PowerPoint 簡報</vt:lpstr>
      <vt:lpstr>PowerPoint 簡報</vt:lpstr>
      <vt:lpstr>PowerPoint 簡報</vt:lpstr>
      <vt:lpstr>實際操作畫面</vt:lpstr>
      <vt:lpstr>GrayScale(灰階)</vt:lpstr>
      <vt:lpstr>Inverse color(色彩反轉)</vt:lpstr>
      <vt:lpstr>Binarization(影像二值化)-預設色彩</vt:lpstr>
      <vt:lpstr>Binarization(影像二值化)-自訂色彩</vt:lpstr>
      <vt:lpstr>Robert(影像邊緣偵測)-預設色彩</vt:lpstr>
      <vt:lpstr>Robert(影像邊緣偵測)-自訂色彩</vt:lpstr>
      <vt:lpstr>Flip Vertically(上下翻轉)</vt:lpstr>
      <vt:lpstr>Flop Horizontally(左右翻轉)</vt:lpstr>
      <vt:lpstr>90 deg Clockwise rotation(順時針旋轉90度)</vt:lpstr>
      <vt:lpstr>90 deg Counter-Clockwise rotation(逆時針旋轉)</vt:lpstr>
      <vt:lpstr>Rotate 180 deg(旋轉180度)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影像處理－期末報告</dc:title>
  <dc:creator>107003309</dc:creator>
  <cp:lastModifiedBy>107003309</cp:lastModifiedBy>
  <cp:revision>6</cp:revision>
  <dcterms:created xsi:type="dcterms:W3CDTF">2023-06-04T22:27:09Z</dcterms:created>
  <dcterms:modified xsi:type="dcterms:W3CDTF">2023-06-05T00:37:48Z</dcterms:modified>
</cp:coreProperties>
</file>